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8" r:id="rId2"/>
    <p:sldId id="261" r:id="rId3"/>
    <p:sldId id="262" r:id="rId4"/>
    <p:sldId id="263" r:id="rId5"/>
    <p:sldId id="264" r:id="rId6"/>
    <p:sldId id="265" r:id="rId7"/>
    <p:sldId id="267" r:id="rId8"/>
    <p:sldId id="266"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95"/>
    <p:restoredTop sz="94723"/>
  </p:normalViewPr>
  <p:slideViewPr>
    <p:cSldViewPr snapToGrid="0" snapToObjects="1">
      <p:cViewPr>
        <p:scale>
          <a:sx n="87" d="100"/>
          <a:sy n="87" d="100"/>
        </p:scale>
        <p:origin x="63"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2/21/2019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p:txBody>
      </p:sp>
      <p:sp>
        <p:nvSpPr>
          <p:cNvPr id="4" name="Slide Number Placeholder 3"/>
          <p:cNvSpPr>
            <a:spLocks noGrp="1"/>
          </p:cNvSpPr>
          <p:nvPr>
            <p:ph type="sldNum" sz="quarter" idx="10"/>
          </p:nvPr>
        </p:nvSpPr>
        <p:spPr/>
        <p:txBody>
          <a:bodyPr/>
          <a:lstStyle/>
          <a:p>
            <a:fld id="{A2430F75-B5EC-044F-A636-30352D0A1350}" type="slidenum">
              <a:rPr lang="en-US" smtClean="0"/>
              <a:t>4</a:t>
            </a:fld>
            <a:endParaRPr lang="en-US"/>
          </a:p>
        </p:txBody>
      </p:sp>
    </p:spTree>
    <p:extLst>
      <p:ext uri="{BB962C8B-B14F-4D97-AF65-F5344CB8AC3E}">
        <p14:creationId xmlns:p14="http://schemas.microsoft.com/office/powerpoint/2010/main" val="4114301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system: Integrity; spoofing system state or changing SCADA commands (e.g., generator set point)</a:t>
            </a:r>
          </a:p>
        </p:txBody>
      </p:sp>
      <p:sp>
        <p:nvSpPr>
          <p:cNvPr id="4" name="Slide Number Placeholder 3"/>
          <p:cNvSpPr>
            <a:spLocks noGrp="1"/>
          </p:cNvSpPr>
          <p:nvPr>
            <p:ph type="sldNum" sz="quarter" idx="10"/>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215741488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2/21/2019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2/21/2019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2/21/2019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2/21/2019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2/21/2019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2/21/2019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2/21/2019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2/21/2019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2/21/2019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2/21/2019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2/21/2019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2/21/2019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2/21/2019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2/21/2019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2/21/2019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p:txBody>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p:txBody>
          <a:bodyPr/>
          <a:lstStyle/>
          <a:p>
            <a:pPr>
              <a:buFont typeface="Arial" panose="020B0604020202020204" pitchFamily="34" charset="0"/>
              <a:buChar char="•"/>
            </a:pPr>
            <a:r>
              <a:rPr lang="en-US" dirty="0"/>
              <a:t> Motivating question: How can weaknesses in a system affect its mission?</a:t>
            </a:r>
          </a:p>
          <a:p>
            <a:pPr>
              <a:buFont typeface="Arial" panose="020B0604020202020204" pitchFamily="34" charset="0"/>
              <a:buChar char="•"/>
            </a:pPr>
            <a:r>
              <a:rPr lang="en-US" dirty="0"/>
              <a:t> Risk analysis: Threats (from any source), vulnerability to those threats, and consequence</a:t>
            </a:r>
          </a:p>
          <a:p>
            <a:pPr>
              <a:buFont typeface="Arial" panose="020B0604020202020204" pitchFamily="34" charset="0"/>
              <a:buChar char="•"/>
            </a:pPr>
            <a:r>
              <a:rPr lang="en-US" dirty="0"/>
              <a:t> Resilience analysis: Vulnerability to a specific threat, consequence;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Select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Document easiest (low effort, low likelihood of detection) attack paths</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7AD2-A7F2-4DB4-8A76-C9ABBC530EE4}"/>
              </a:ext>
            </a:extLst>
          </p:cNvPr>
          <p:cNvSpPr>
            <a:spLocks noGrp="1"/>
          </p:cNvSpPr>
          <p:nvPr>
            <p:ph type="title"/>
          </p:nvPr>
        </p:nvSpPr>
        <p:spPr/>
        <p:txBody>
          <a:bodyPr/>
          <a:lstStyle/>
          <a:p>
            <a:r>
              <a:rPr lang="en-US" dirty="0"/>
              <a:t>Nightmare Consequences</a:t>
            </a:r>
          </a:p>
        </p:txBody>
      </p:sp>
      <p:sp>
        <p:nvSpPr>
          <p:cNvPr id="3" name="Slide Number Placeholder 2">
            <a:extLst>
              <a:ext uri="{FF2B5EF4-FFF2-40B4-BE49-F238E27FC236}">
                <a16:creationId xmlns:a16="http://schemas.microsoft.com/office/drawing/2014/main" id="{8D16F7C6-DB77-45E7-95EF-5175B77B9185}"/>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a:extLst>
              <a:ext uri="{FF2B5EF4-FFF2-40B4-BE49-F238E27FC236}">
                <a16:creationId xmlns:a16="http://schemas.microsoft.com/office/drawing/2014/main" id="{2B7A3204-7F32-4E42-AFF7-B41364502FE8}"/>
              </a:ext>
            </a:extLst>
          </p:cNvPr>
          <p:cNvSpPr>
            <a:spLocks noGrp="1"/>
          </p:cNvSpPr>
          <p:nvPr>
            <p:ph type="body" sz="quarter" idx="10"/>
          </p:nvPr>
        </p:nvSpPr>
        <p:spPr>
          <a:xfrm>
            <a:off x="720648" y="1441697"/>
            <a:ext cx="10058400" cy="4471788"/>
          </a:xfrm>
        </p:spPr>
        <p:txBody>
          <a:bodyPr/>
          <a:lstStyle/>
          <a:p>
            <a:pPr>
              <a:buFont typeface="Arial" panose="020B0604020202020204" pitchFamily="34" charset="0"/>
              <a:buChar char="•"/>
            </a:pPr>
            <a:r>
              <a:rPr lang="en-US" dirty="0"/>
              <a:t> For information systems, consequences/capabilities measured in terms of</a:t>
            </a:r>
          </a:p>
          <a:p>
            <a:pPr lvl="1">
              <a:buFont typeface="Arial" panose="020B0604020202020204" pitchFamily="34" charset="0"/>
              <a:buChar char="•"/>
            </a:pPr>
            <a:r>
              <a:rPr lang="en-US" dirty="0"/>
              <a:t>Confidentiality: Ability to protect information from unauthorized access</a:t>
            </a:r>
          </a:p>
          <a:p>
            <a:pPr lvl="1">
              <a:buFont typeface="Arial" panose="020B0604020202020204" pitchFamily="34" charset="0"/>
              <a:buChar char="•"/>
            </a:pPr>
            <a:r>
              <a:rPr lang="en-US" dirty="0"/>
              <a:t>Integrity: Ability to protect information from unauthorized changes</a:t>
            </a:r>
          </a:p>
          <a:p>
            <a:pPr lvl="1">
              <a:buFont typeface="Arial" panose="020B0604020202020204" pitchFamily="34" charset="0"/>
              <a:buChar char="•"/>
            </a:pPr>
            <a:r>
              <a:rPr lang="en-US" dirty="0"/>
              <a:t>Availability: Ability to provide access to system or services when requested</a:t>
            </a:r>
          </a:p>
          <a:p>
            <a:pPr lvl="1">
              <a:buFont typeface="Arial" panose="020B0604020202020204" pitchFamily="34" charset="0"/>
              <a:buChar char="•"/>
            </a:pPr>
            <a:r>
              <a:rPr lang="en-US" dirty="0"/>
              <a:t>(Less frequently) Accountability: Ability to track actions on a system and assign them to specific actors</a:t>
            </a:r>
            <a:r>
              <a:rPr lang="en-US" baseline="30000" dirty="0"/>
              <a:t>1</a:t>
            </a:r>
          </a:p>
          <a:p>
            <a:pPr>
              <a:buFont typeface="Arial" panose="020B0604020202020204" pitchFamily="34" charset="0"/>
              <a:buChar char="•"/>
            </a:pPr>
            <a:r>
              <a:rPr lang="en-US" dirty="0"/>
              <a:t> Nightmare consequence examples</a:t>
            </a:r>
          </a:p>
          <a:p>
            <a:pPr lvl="1">
              <a:buFont typeface="Arial" panose="020B0604020202020204" pitchFamily="34" charset="0"/>
              <a:buChar char="•"/>
            </a:pPr>
            <a:r>
              <a:rPr lang="en-US" dirty="0"/>
              <a:t>Systems that store personal information: Confidentiality</a:t>
            </a:r>
          </a:p>
          <a:p>
            <a:pPr lvl="1">
              <a:buFont typeface="Arial" panose="020B0604020202020204" pitchFamily="34" charset="0"/>
              <a:buChar char="•"/>
            </a:pPr>
            <a:r>
              <a:rPr lang="en-US" dirty="0"/>
              <a:t>Power system information/control infrastructure: Integrity</a:t>
            </a:r>
          </a:p>
          <a:p>
            <a:pPr lvl="1">
              <a:buFont typeface="Arial" panose="020B0604020202020204" pitchFamily="34" charset="0"/>
              <a:buChar char="•"/>
            </a:pPr>
            <a:r>
              <a:rPr lang="en-US" dirty="0"/>
              <a:t>Web server: Availability</a:t>
            </a:r>
          </a:p>
        </p:txBody>
      </p:sp>
      <p:sp>
        <p:nvSpPr>
          <p:cNvPr id="6" name="TextBox 5">
            <a:extLst>
              <a:ext uri="{FF2B5EF4-FFF2-40B4-BE49-F238E27FC236}">
                <a16:creationId xmlns:a16="http://schemas.microsoft.com/office/drawing/2014/main" id="{248CE152-4E24-424A-88DB-5A902EF3A202}"/>
              </a:ext>
            </a:extLst>
          </p:cNvPr>
          <p:cNvSpPr txBox="1"/>
          <p:nvPr/>
        </p:nvSpPr>
        <p:spPr>
          <a:xfrm>
            <a:off x="720648" y="6356996"/>
            <a:ext cx="7939401" cy="276999"/>
          </a:xfrm>
          <a:prstGeom prst="rect">
            <a:avLst/>
          </a:prstGeom>
          <a:noFill/>
        </p:spPr>
        <p:txBody>
          <a:bodyPr wrap="square" rtlCol="0">
            <a:spAutoFit/>
          </a:bodyPr>
          <a:lstStyle/>
          <a:p>
            <a:r>
              <a:rPr lang="en-US" sz="1200" dirty="0">
                <a:latin typeface="+mj-lt"/>
              </a:rPr>
              <a:t>1. For example, see RAND Report 2395: Olympic-Caliber Cybersecurity</a:t>
            </a:r>
          </a:p>
        </p:txBody>
      </p:sp>
    </p:spTree>
    <p:extLst>
      <p:ext uri="{BB962C8B-B14F-4D97-AF65-F5344CB8AC3E}">
        <p14:creationId xmlns:p14="http://schemas.microsoft.com/office/powerpoint/2010/main" val="6156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A626-19AC-41F8-81DA-D46E5403B652}"/>
              </a:ext>
            </a:extLst>
          </p:cNvPr>
          <p:cNvSpPr>
            <a:spLocks noGrp="1"/>
          </p:cNvSpPr>
          <p:nvPr>
            <p:ph type="title"/>
          </p:nvPr>
        </p:nvSpPr>
        <p:spPr/>
        <p:txBody>
          <a:bodyPr/>
          <a:lstStyle/>
          <a:p>
            <a:r>
              <a:rPr lang="en-US" dirty="0"/>
              <a:t>Consequences More Generally</a:t>
            </a:r>
          </a:p>
        </p:txBody>
      </p:sp>
      <p:sp>
        <p:nvSpPr>
          <p:cNvPr id="3" name="Slide Number Placeholder 2">
            <a:extLst>
              <a:ext uri="{FF2B5EF4-FFF2-40B4-BE49-F238E27FC236}">
                <a16:creationId xmlns:a16="http://schemas.microsoft.com/office/drawing/2014/main" id="{842B0383-8140-4767-B31A-F6A5478863F5}"/>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AC95903F-04F5-4397-91B5-3802E5426B1F}"/>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41598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0013-9CDC-4E04-9FB2-EAB1D05B39D5}"/>
              </a:ext>
            </a:extLst>
          </p:cNvPr>
          <p:cNvSpPr>
            <a:spLocks noGrp="1"/>
          </p:cNvSpPr>
          <p:nvPr>
            <p:ph type="title"/>
          </p:nvPr>
        </p:nvSpPr>
        <p:spPr/>
        <p:txBody>
          <a:bodyPr/>
          <a:lstStyle/>
          <a:p>
            <a:r>
              <a:rPr lang="en-US" dirty="0"/>
              <a:t>System Information and Weaknesses</a:t>
            </a:r>
          </a:p>
        </p:txBody>
      </p:sp>
      <p:sp>
        <p:nvSpPr>
          <p:cNvPr id="3" name="Slide Number Placeholder 2">
            <a:extLst>
              <a:ext uri="{FF2B5EF4-FFF2-40B4-BE49-F238E27FC236}">
                <a16:creationId xmlns:a16="http://schemas.microsoft.com/office/drawing/2014/main" id="{D6645DC7-8AD6-4241-858B-EAA8912540D1}"/>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a:extLst>
              <a:ext uri="{FF2B5EF4-FFF2-40B4-BE49-F238E27FC236}">
                <a16:creationId xmlns:a16="http://schemas.microsoft.com/office/drawing/2014/main" id="{58910670-3FAC-4B79-9294-AAF0E025BA24}"/>
              </a:ext>
            </a:extLst>
          </p:cNvPr>
          <p:cNvSpPr>
            <a:spLocks noGrp="1"/>
          </p:cNvSpPr>
          <p:nvPr>
            <p:ph type="body" sz="quarter" idx="10"/>
          </p:nvPr>
        </p:nvSpPr>
        <p:spPr>
          <a:xfrm>
            <a:off x="720648" y="1441697"/>
            <a:ext cx="10058400" cy="4838643"/>
          </a:xfrm>
        </p:spPr>
        <p:txBody>
          <a:bodyPr/>
          <a:lstStyle/>
          <a:p>
            <a:pPr>
              <a:buFont typeface="Arial" panose="020B0604020202020204" pitchFamily="34" charset="0"/>
              <a:buChar char="•"/>
            </a:pPr>
            <a:r>
              <a:rPr lang="en-US" dirty="0"/>
              <a:t> Key takeaway: There are frequently differences between how people think a system is configured vs. how it is actually configured</a:t>
            </a:r>
          </a:p>
          <a:p>
            <a:pPr lvl="1">
              <a:buFont typeface="Arial" panose="020B0604020202020204" pitchFamily="34" charset="0"/>
              <a:buChar char="•"/>
            </a:pPr>
            <a:r>
              <a:rPr lang="en-US" dirty="0"/>
              <a:t>Misunderstanding of terms</a:t>
            </a:r>
          </a:p>
          <a:p>
            <a:pPr lvl="1">
              <a:buFont typeface="Arial" panose="020B0604020202020204" pitchFamily="34" charset="0"/>
              <a:buChar char="•"/>
            </a:pPr>
            <a:r>
              <a:rPr lang="en-US" dirty="0"/>
              <a:t>Outdated system information</a:t>
            </a:r>
          </a:p>
          <a:p>
            <a:pPr lvl="1">
              <a:buFont typeface="Arial" panose="020B0604020202020204" pitchFamily="34" charset="0"/>
              <a:buChar char="•"/>
            </a:pPr>
            <a:r>
              <a:rPr lang="en-US" dirty="0"/>
              <a:t>Plan vs. implementation</a:t>
            </a:r>
          </a:p>
          <a:p>
            <a:pPr>
              <a:buFont typeface="Arial" panose="020B0604020202020204" pitchFamily="34" charset="0"/>
              <a:buChar char="•"/>
            </a:pPr>
            <a:r>
              <a:rPr lang="en-US" dirty="0"/>
              <a:t> Examples:</a:t>
            </a:r>
          </a:p>
          <a:p>
            <a:pPr lvl="1">
              <a:buFont typeface="Arial" panose="020B0604020202020204" pitchFamily="34" charset="0"/>
              <a:buChar char="•"/>
            </a:pPr>
            <a:r>
              <a:rPr lang="en-US" dirty="0"/>
              <a:t>“Our system is air-gapped”</a:t>
            </a:r>
          </a:p>
          <a:p>
            <a:pPr lvl="2">
              <a:buFont typeface="Arial" panose="020B0604020202020204" pitchFamily="34" charset="0"/>
              <a:buChar char="•"/>
            </a:pPr>
            <a:r>
              <a:rPr lang="en-US" dirty="0"/>
              <a:t>How do you update software on your system?</a:t>
            </a:r>
          </a:p>
          <a:p>
            <a:pPr lvl="2">
              <a:buFont typeface="Arial" panose="020B0604020202020204" pitchFamily="34" charset="0"/>
              <a:buChar char="•"/>
            </a:pPr>
            <a:r>
              <a:rPr lang="en-US" dirty="0"/>
              <a:t>Can employees check their personal email? How do you read the news?</a:t>
            </a:r>
          </a:p>
          <a:p>
            <a:pPr lvl="2">
              <a:buFont typeface="Arial" panose="020B0604020202020204" pitchFamily="34" charset="0"/>
              <a:buChar char="•"/>
            </a:pPr>
            <a:r>
              <a:rPr lang="en-US" dirty="0"/>
              <a:t>Is the same account information used on internal (air-gapped) and external (not air-gapped) networks?</a:t>
            </a:r>
          </a:p>
          <a:p>
            <a:pPr lvl="1">
              <a:buFont typeface="Arial" panose="020B0604020202020204" pitchFamily="34" charset="0"/>
              <a:buChar char="•"/>
            </a:pPr>
            <a:r>
              <a:rPr lang="en-US" dirty="0"/>
              <a:t>Network diagram vs. network map results</a:t>
            </a:r>
          </a:p>
        </p:txBody>
      </p:sp>
    </p:spTree>
    <p:extLst>
      <p:ext uri="{BB962C8B-B14F-4D97-AF65-F5344CB8AC3E}">
        <p14:creationId xmlns:p14="http://schemas.microsoft.com/office/powerpoint/2010/main" val="27912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3487</TotalTime>
  <Words>580</Words>
  <Application>Microsoft Office PowerPoint</Application>
  <PresentationFormat>Widescreen</PresentationFormat>
  <Paragraphs>68</Paragraphs>
  <Slides>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Garamond</vt:lpstr>
      <vt:lpstr>Gill Sans MT</vt:lpstr>
      <vt:lpstr>Trebuchet MS</vt:lpstr>
      <vt:lpstr>Sandia Theme 1</vt:lpstr>
      <vt:lpstr>PowerPoint Presentation</vt:lpstr>
      <vt:lpstr>Background</vt:lpstr>
      <vt:lpstr>Risk, Resilience, and Vulnerability Analysis</vt:lpstr>
      <vt:lpstr>Red Teaming</vt:lpstr>
      <vt:lpstr>IDART Process</vt:lpstr>
      <vt:lpstr>Nightmare Consequences</vt:lpstr>
      <vt:lpstr>Consequences More Generally</vt:lpstr>
      <vt:lpstr>System Information and Weaknesses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86</cp:revision>
  <dcterms:created xsi:type="dcterms:W3CDTF">2017-10-14T01:15:26Z</dcterms:created>
  <dcterms:modified xsi:type="dcterms:W3CDTF">2019-02-21T15:50:16Z</dcterms:modified>
</cp:coreProperties>
</file>